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/>
    <p:restoredTop sz="94694"/>
  </p:normalViewPr>
  <p:slideViewPr>
    <p:cSldViewPr snapToGrid="0">
      <p:cViewPr varScale="1">
        <p:scale>
          <a:sx n="121" d="100"/>
          <a:sy n="121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F3CE-0F18-6370-5792-BEF6E08D1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2D303-569C-6EE3-CB97-B6EB6999E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E277E-6D1F-81E0-EA88-D72D07FB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4BF9C-5781-F502-CF68-9758E7B2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BEC69-BC17-4591-F755-9925A082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4031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52AE-66F4-809E-E259-E68B9DDF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78EDA-DA09-99AA-D695-7F9CC3F44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A1ED8-0877-B243-EA58-DE24F8EA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674E-382A-6DB3-13DB-17E4E2F7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01733-CF72-1140-3F69-57D6231D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992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B330C-E61C-5562-D16F-3071A07B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D3297-9B8D-ADF6-4F73-B8E419496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59FCD-3873-C8D5-B0F0-747C080B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A479-DF8D-C8A6-EA68-A295333A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A411F-455A-4FCB-773D-C63D5F1C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8994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D0C2-2340-3322-566B-9E30539A2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F9E9F-526B-7BA3-A384-41731EDD6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E5B37-3C8C-553B-C842-F5DBDA86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D01D0-BD82-4CF3-6219-550E706B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96752-0D92-ECB0-EE75-EA6404F8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033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1804-AFDE-7C3D-60D1-920E7172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1FB4B-BABC-430D-7962-2EFCAD980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43E71-630B-73E8-0E0D-9AD0A7A7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CEBBC-056E-9CC4-A850-66137B65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54786-DEB9-7258-5D82-1B465C4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1254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CB3D1-32E8-BEBF-E082-8B06EC24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39AE-9B12-D2F5-D635-88F859621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C8885-2F8E-97CD-D8DF-752F38EE0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DA1AD-A338-D1E6-41B2-BE4B6595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7C999-11DD-29F2-48D5-1F2FB4B8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35BF9-358F-D28A-E997-31A9D2DD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936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8784-D3AA-25AB-24E4-C8923750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60099-DDE7-61E8-4CB4-8CA42AF45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554A8-7CAF-78A3-0B71-F97371042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49DE9-0704-1099-68C0-34C269DD5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881EA-8860-D25D-CBF4-E4DBB27AE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134F9-9208-D916-9515-EFC7B674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EFC6A-D4A3-4522-768D-19FB2938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BE135-02D0-AD2E-2C28-907E4D10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0576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CD85-A4C9-4F28-7F98-F6A810F7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C90AF-AFEF-363D-071E-03A8445F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F43EF-8DE4-9921-8071-D347304D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4F38D-CC6E-A253-1F50-17DF6493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6220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3CCCE-26CA-482A-7AEE-88373057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B0D92-2BD4-17F4-56AE-A83B2F04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24A8F-951D-A240-ABFF-36FDC339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227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0B35-87BD-6871-76DB-FB9447F1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D08BC-F881-3216-85F9-454D161CE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2D42C-0DC1-2787-4F49-360242742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403C5-6A8F-8ADF-C6F5-999F89FE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F2953-176A-25F3-D3B4-932D4BB1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89C90-0852-78AC-DBCD-5A18F60B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672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FC5F-CA61-9B30-F541-87A338B8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EFFCF-22FA-BDAA-4F2A-AAE8219A6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D79CD-726B-80E4-4F60-4A163A86B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53A71-C891-B65E-667A-58F14919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F210-46CE-6BBA-5074-CB093530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1DE2A-E935-0EA9-F652-154FF21A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246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965FD-50F4-BD5E-D429-AB1A221B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F010B-25FB-B07C-FABC-3F161015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E0D2D-6AAE-DCEE-D44C-9A7FC4802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E126-B47A-DB49-AB37-4B7A0AABA2BA}" type="datetimeFigureOut">
              <a:rPr lang="en-DE" smtClean="0"/>
              <a:t>11.10.23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38EC-44CC-04E1-37CB-800C5866F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EF30C-B1F3-90F0-8E9D-445E7522C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7393-EEF6-8947-AC1D-0D7C5B9512B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653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luebeck.de/universitaet/personalangelegenheiten/interne-weiterbildung/specials/tag-der-lehre-2023.html#Barrierearmu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E9E85C-D7F5-A934-BFC7-FD7C0257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273"/>
            <a:ext cx="4886739" cy="3611771"/>
          </a:xfrm>
        </p:spPr>
        <p:txBody>
          <a:bodyPr>
            <a:noAutofit/>
          </a:bodyPr>
          <a:lstStyle/>
          <a:p>
            <a:r>
              <a:rPr lang="en-GB" sz="5400" dirty="0"/>
              <a:t>Von der</a:t>
            </a:r>
            <a:br>
              <a:rPr lang="en-GB" sz="5400" dirty="0"/>
            </a:br>
            <a:r>
              <a:rPr lang="en-GB" sz="5400" dirty="0"/>
              <a:t>PDF-</a:t>
            </a:r>
            <a:r>
              <a:rPr lang="en-GB" sz="5400" dirty="0" err="1"/>
              <a:t>Schleuder</a:t>
            </a:r>
            <a:br>
              <a:rPr lang="en-GB" sz="5400" dirty="0"/>
            </a:br>
            <a:r>
              <a:rPr lang="en-GB" sz="5400" dirty="0" err="1"/>
              <a:t>zum</a:t>
            </a:r>
            <a:br>
              <a:rPr lang="en-GB" sz="5400" dirty="0"/>
            </a:br>
            <a:r>
              <a:rPr lang="en-GB" sz="5400" dirty="0" err="1"/>
              <a:t>barrierearmen</a:t>
            </a:r>
            <a:br>
              <a:rPr lang="en-GB" sz="5400" dirty="0"/>
            </a:br>
            <a:r>
              <a:rPr lang="en-GB" sz="5400" dirty="0"/>
              <a:t>Moodle-</a:t>
            </a:r>
            <a:r>
              <a:rPr lang="en-GB" sz="5400" dirty="0" err="1"/>
              <a:t>Kurs</a:t>
            </a:r>
            <a:endParaRPr lang="en-DE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75096-DCE6-BF98-AFB0-63546C07E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20" b="12881"/>
          <a:stretch/>
        </p:blipFill>
        <p:spPr>
          <a:xfrm>
            <a:off x="6067546" y="4729452"/>
            <a:ext cx="1749889" cy="1749889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D7648D-E791-6167-AC77-3AD9B7E3A21F}"/>
              </a:ext>
            </a:extLst>
          </p:cNvPr>
          <p:cNvSpPr txBox="1"/>
          <p:nvPr/>
        </p:nvSpPr>
        <p:spPr>
          <a:xfrm>
            <a:off x="8160041" y="5004231"/>
            <a:ext cx="4139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Malte Schmitz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Digitale Lehre und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Bildungstechnologien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Dozierenden-Service-Center,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UzL</a:t>
            </a:r>
            <a:endParaRPr lang="en-DE" dirty="0"/>
          </a:p>
        </p:txBody>
      </p:sp>
      <p:pic>
        <p:nvPicPr>
          <p:cNvPr id="8" name="Picture 7" descr="A person in front of a building&#10;&#10;Description automatically generated">
            <a:extLst>
              <a:ext uri="{FF2B5EF4-FFF2-40B4-BE49-F238E27FC236}">
                <a16:creationId xmlns:a16="http://schemas.microsoft.com/office/drawing/2014/main" id="{2931067A-90C2-43B3-E9C4-8E9AA6B91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7" t="8373" r="11212" b="11676"/>
          <a:stretch/>
        </p:blipFill>
        <p:spPr>
          <a:xfrm>
            <a:off x="6067546" y="327856"/>
            <a:ext cx="1749889" cy="1749889"/>
          </a:xfrm>
          <a:prstGeom prst="ellipse">
            <a:avLst/>
          </a:prstGeom>
        </p:spPr>
      </p:pic>
      <p:pic>
        <p:nvPicPr>
          <p:cNvPr id="10" name="Picture 9" descr="A person in a green sweatshirt&#10;&#10;Description automatically generated">
            <a:extLst>
              <a:ext uri="{FF2B5EF4-FFF2-40B4-BE49-F238E27FC236}">
                <a16:creationId xmlns:a16="http://schemas.microsoft.com/office/drawing/2014/main" id="{5076DD4B-866F-40D7-7009-BB90B1ECF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7" t="9496" r="37848" b="51373"/>
          <a:stretch/>
        </p:blipFill>
        <p:spPr>
          <a:xfrm>
            <a:off x="6067546" y="2528654"/>
            <a:ext cx="1749889" cy="1749889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6B67D-4BBF-698F-F794-4BAFD0CAA5F3}"/>
              </a:ext>
            </a:extLst>
          </p:cNvPr>
          <p:cNvSpPr txBox="1"/>
          <p:nvPr/>
        </p:nvSpPr>
        <p:spPr>
          <a:xfrm>
            <a:off x="8160041" y="741135"/>
            <a:ext cx="2642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Emma </a:t>
            </a:r>
            <a:r>
              <a:rPr lang="en-GB" b="1" dirty="0" err="1"/>
              <a:t>Gauch</a:t>
            </a:r>
            <a:br>
              <a:rPr lang="en-GB" dirty="0"/>
            </a:br>
            <a:r>
              <a:rPr lang="en-GB" dirty="0" err="1"/>
              <a:t>Referat</a:t>
            </a:r>
            <a:r>
              <a:rPr lang="en-GB" dirty="0"/>
              <a:t> </a:t>
            </a:r>
            <a:r>
              <a:rPr lang="en-GB" dirty="0" err="1"/>
              <a:t>Chancengleichheit</a:t>
            </a:r>
            <a:endParaRPr lang="en-GB" dirty="0"/>
          </a:p>
          <a:p>
            <a:r>
              <a:rPr lang="en-GB" dirty="0"/>
              <a:t>und </a:t>
            </a:r>
            <a:r>
              <a:rPr lang="en-GB" dirty="0" err="1"/>
              <a:t>Familie</a:t>
            </a:r>
            <a:r>
              <a:rPr lang="en-GB" dirty="0"/>
              <a:t>, </a:t>
            </a:r>
            <a:r>
              <a:rPr lang="en-GB" dirty="0" err="1"/>
              <a:t>UzL</a:t>
            </a:r>
            <a:endParaRPr lang="en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26818-85C6-F635-A4B3-54632708E4D5}"/>
              </a:ext>
            </a:extLst>
          </p:cNvPr>
          <p:cNvSpPr txBox="1"/>
          <p:nvPr/>
        </p:nvSpPr>
        <p:spPr>
          <a:xfrm>
            <a:off x="8160041" y="2941933"/>
            <a:ext cx="3231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Pascal Jan </a:t>
            </a:r>
            <a:r>
              <a:rPr lang="en-GB" b="1" dirty="0" err="1"/>
              <a:t>Oberbeck</a:t>
            </a:r>
            <a:br>
              <a:rPr lang="en-GB" dirty="0"/>
            </a:br>
            <a:r>
              <a:rPr lang="en-GB" dirty="0" err="1"/>
              <a:t>Inklusionsbeauftragter</a:t>
            </a:r>
            <a:r>
              <a:rPr lang="en-GB" dirty="0"/>
              <a:t> </a:t>
            </a:r>
            <a:r>
              <a:rPr lang="en-GB" dirty="0" err="1"/>
              <a:t>AStA</a:t>
            </a:r>
            <a:br>
              <a:rPr lang="en-GB" dirty="0"/>
            </a:br>
            <a:r>
              <a:rPr lang="en-GB" dirty="0" err="1"/>
              <a:t>Mitglied</a:t>
            </a:r>
            <a:r>
              <a:rPr lang="en-GB" dirty="0"/>
              <a:t> </a:t>
            </a:r>
            <a:r>
              <a:rPr lang="en-GB" dirty="0" err="1"/>
              <a:t>Barrierefreiheit</a:t>
            </a:r>
            <a:r>
              <a:rPr lang="en-GB" dirty="0"/>
              <a:t> AG, </a:t>
            </a:r>
            <a:r>
              <a:rPr lang="en-GB" dirty="0" err="1"/>
              <a:t>UzL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8049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E18E4-B92C-5859-A760-8A6FBB721E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93913" y="621100"/>
            <a:ext cx="4462668" cy="2945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err="1">
                <a:solidFill>
                  <a:srgbClr val="000000"/>
                </a:solidFill>
                <a:effectLst/>
              </a:rPr>
              <a:t>Studierende</a:t>
            </a:r>
            <a:r>
              <a:rPr lang="en-GB" b="1" dirty="0">
                <a:solidFill>
                  <a:srgbClr val="000000"/>
                </a:solidFill>
                <a:effectLst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</a:rPr>
              <a:t>mit</a:t>
            </a:r>
            <a:r>
              <a:rPr lang="en-GB" b="1" dirty="0">
                <a:solidFill>
                  <a:srgbClr val="000000"/>
                </a:solidFill>
                <a:effectLst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</a:rPr>
              <a:t>Behinderung</a:t>
            </a:r>
            <a:r>
              <a:rPr lang="en-GB" b="1" dirty="0">
                <a:solidFill>
                  <a:srgbClr val="000000"/>
                </a:solidFill>
                <a:effectLst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</a:rPr>
              <a:t>und/</a:t>
            </a:r>
            <a:r>
              <a:rPr lang="en-GB" dirty="0" err="1">
                <a:solidFill>
                  <a:srgbClr val="000000"/>
                </a:solidFill>
                <a:effectLst/>
              </a:rPr>
              <a:t>oder</a:t>
            </a:r>
            <a:r>
              <a:rPr lang="en-GB" dirty="0">
                <a:solidFill>
                  <a:srgbClr val="000000"/>
                </a:solidFill>
                <a:effectLst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</a:rPr>
              <a:t>chronischer</a:t>
            </a:r>
            <a:r>
              <a:rPr lang="en-GB" b="1" dirty="0">
                <a:solidFill>
                  <a:srgbClr val="000000"/>
                </a:solidFill>
                <a:effectLst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</a:rPr>
              <a:t>Erkrankung</a:t>
            </a:r>
            <a:r>
              <a:rPr lang="en-GB" b="1" dirty="0">
                <a:solidFill>
                  <a:srgbClr val="000000"/>
                </a:solidFill>
                <a:effectLst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</a:rPr>
              <a:t>sind</a:t>
            </a:r>
            <a:r>
              <a:rPr lang="en-GB" dirty="0">
                <a:solidFill>
                  <a:srgbClr val="000000"/>
                </a:solidFill>
                <a:effectLst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</a:rPr>
              <a:t>selbstverständlicher</a:t>
            </a:r>
            <a:r>
              <a:rPr lang="en-GB" b="1" dirty="0">
                <a:solidFill>
                  <a:srgbClr val="000000"/>
                </a:solidFill>
                <a:effectLst/>
              </a:rPr>
              <a:t> Teil </a:t>
            </a:r>
            <a:r>
              <a:rPr lang="en-GB" dirty="0" err="1">
                <a:solidFill>
                  <a:srgbClr val="000000"/>
                </a:solidFill>
                <a:effectLst/>
              </a:rPr>
              <a:t>einer</a:t>
            </a:r>
            <a:r>
              <a:rPr lang="en-GB" dirty="0">
                <a:solidFill>
                  <a:srgbClr val="000000"/>
                </a:solidFill>
                <a:effectLst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</a:rPr>
              <a:t>jeden</a:t>
            </a:r>
            <a:r>
              <a:rPr lang="en-GB" dirty="0">
                <a:solidFill>
                  <a:srgbClr val="000000"/>
                </a:solidFill>
                <a:effectLst/>
              </a:rPr>
              <a:t> Hochschule und </a:t>
            </a:r>
            <a:r>
              <a:rPr lang="en-GB" dirty="0" err="1">
                <a:solidFill>
                  <a:srgbClr val="000000"/>
                </a:solidFill>
                <a:effectLst/>
              </a:rPr>
              <a:t>studieren</a:t>
            </a:r>
            <a:r>
              <a:rPr lang="en-GB" dirty="0">
                <a:solidFill>
                  <a:srgbClr val="000000"/>
                </a:solidFill>
                <a:effectLst/>
              </a:rPr>
              <a:t> </a:t>
            </a:r>
            <a:r>
              <a:rPr lang="en-GB" b="1" dirty="0">
                <a:solidFill>
                  <a:srgbClr val="000000"/>
                </a:solidFill>
                <a:effectLst/>
              </a:rPr>
              <a:t>in </a:t>
            </a:r>
            <a:r>
              <a:rPr lang="en-GB" b="1" dirty="0" err="1">
                <a:solidFill>
                  <a:srgbClr val="000000"/>
                </a:solidFill>
                <a:effectLst/>
              </a:rPr>
              <a:t>allen</a:t>
            </a:r>
            <a:r>
              <a:rPr lang="en-GB" b="1" dirty="0">
                <a:solidFill>
                  <a:srgbClr val="000000"/>
                </a:solidFill>
                <a:effectLst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</a:rPr>
              <a:t>Fachrichtungen</a:t>
            </a:r>
            <a:r>
              <a:rPr lang="en-GB" b="1" dirty="0">
                <a:solidFill>
                  <a:srgbClr val="000000"/>
                </a:solidFill>
              </a:rPr>
              <a:t>.</a:t>
            </a:r>
            <a:endParaRPr lang="en-GB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9969602-4AC5-D0E7-5ED6-26CF3F605006}"/>
              </a:ext>
            </a:extLst>
          </p:cNvPr>
          <p:cNvSpPr txBox="1">
            <a:spLocks/>
          </p:cNvSpPr>
          <p:nvPr/>
        </p:nvSpPr>
        <p:spPr>
          <a:xfrm>
            <a:off x="6735420" y="303049"/>
            <a:ext cx="4701206" cy="358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8000" b="1">
                <a:solidFill>
                  <a:srgbClr val="000000"/>
                </a:solidFill>
              </a:rPr>
              <a:t>16 </a:t>
            </a:r>
            <a:r>
              <a:rPr lang="en-GB" sz="8000" b="1" dirty="0">
                <a:solidFill>
                  <a:srgbClr val="000000"/>
                </a:solidFill>
              </a:rPr>
              <a:t>%</a:t>
            </a:r>
            <a:br>
              <a:rPr lang="en-GB" sz="8000" b="1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der </a:t>
            </a:r>
            <a:r>
              <a:rPr lang="en-GB" dirty="0" err="1">
                <a:solidFill>
                  <a:srgbClr val="000000"/>
                </a:solidFill>
              </a:rPr>
              <a:t>befragten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Studierenden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gibt</a:t>
            </a:r>
            <a:r>
              <a:rPr lang="en-GB" dirty="0">
                <a:solidFill>
                  <a:srgbClr val="000000"/>
                </a:solidFill>
              </a:rPr>
              <a:t> an, </a:t>
            </a:r>
            <a:r>
              <a:rPr lang="en-GB" dirty="0" err="1">
                <a:solidFill>
                  <a:srgbClr val="000000"/>
                </a:solidFill>
              </a:rPr>
              <a:t>durch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gesundheitliche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Beeinträchtigungen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Studium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eingeschränkt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zu</a:t>
            </a:r>
            <a:r>
              <a:rPr lang="en-GB" dirty="0">
                <a:solidFill>
                  <a:srgbClr val="000000"/>
                </a:solidFill>
              </a:rPr>
              <a:t> sein.</a:t>
            </a:r>
            <a:br>
              <a:rPr lang="en-GB" dirty="0">
                <a:solidFill>
                  <a:srgbClr val="000000"/>
                </a:solidFill>
              </a:rPr>
            </a:br>
            <a:endParaRPr lang="en-GB" sz="5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dirty="0" err="1">
                <a:solidFill>
                  <a:srgbClr val="000000"/>
                </a:solidFill>
              </a:rPr>
              <a:t>Sozialerhebung</a:t>
            </a:r>
            <a:r>
              <a:rPr lang="en-GB" sz="2000" dirty="0">
                <a:solidFill>
                  <a:srgbClr val="000000"/>
                </a:solidFill>
              </a:rPr>
              <a:t> des </a:t>
            </a:r>
            <a:r>
              <a:rPr lang="en-GB" sz="2000" dirty="0" err="1">
                <a:solidFill>
                  <a:srgbClr val="000000"/>
                </a:solidFill>
              </a:rPr>
              <a:t>Deutschen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Studierendenwerks</a:t>
            </a:r>
            <a:r>
              <a:rPr lang="en-GB" sz="2000" dirty="0">
                <a:solidFill>
                  <a:srgbClr val="000000"/>
                </a:solidFill>
              </a:rPr>
              <a:t> 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DC03E-22A2-D356-5670-216EFC65286B}"/>
              </a:ext>
            </a:extLst>
          </p:cNvPr>
          <p:cNvSpPr txBox="1"/>
          <p:nvPr/>
        </p:nvSpPr>
        <p:spPr>
          <a:xfrm>
            <a:off x="6735420" y="4422919"/>
            <a:ext cx="3210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0000"/>
                </a:solidFill>
                <a:effectLst/>
              </a:rPr>
              <a:t>Beeinträchtigungen</a:t>
            </a:r>
            <a:r>
              <a:rPr lang="en-GB" sz="2800" dirty="0">
                <a:solidFill>
                  <a:srgbClr val="000000"/>
                </a:solidFill>
                <a:effectLst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</a:rPr>
              <a:t>können</a:t>
            </a:r>
            <a:r>
              <a:rPr lang="en-GB" sz="2800" dirty="0">
                <a:solidFill>
                  <a:srgbClr val="000000"/>
                </a:solidFill>
                <a:effectLst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</a:rPr>
              <a:t>physischer</a:t>
            </a:r>
            <a:r>
              <a:rPr lang="en-GB" sz="2800" dirty="0">
                <a:solidFill>
                  <a:srgbClr val="000000"/>
                </a:solidFill>
                <a:effectLst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</a:rPr>
              <a:t>oder</a:t>
            </a:r>
            <a:r>
              <a:rPr lang="en-GB" sz="2800" dirty="0">
                <a:solidFill>
                  <a:srgbClr val="000000"/>
                </a:solidFill>
                <a:effectLst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</a:rPr>
              <a:t>psychischer</a:t>
            </a:r>
            <a:r>
              <a:rPr lang="en-GB" sz="2800" dirty="0">
                <a:solidFill>
                  <a:srgbClr val="000000"/>
                </a:solidFill>
                <a:effectLst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</a:rPr>
              <a:t>Natur</a:t>
            </a:r>
            <a:r>
              <a:rPr lang="en-GB" sz="2800" dirty="0">
                <a:solidFill>
                  <a:srgbClr val="000000"/>
                </a:solidFill>
                <a:effectLst/>
              </a:rPr>
              <a:t> sein</a:t>
            </a:r>
            <a:r>
              <a:rPr lang="en-DE" sz="2800" dirty="0">
                <a:solidFill>
                  <a:srgbClr val="000000"/>
                </a:solidFill>
                <a:effectLst/>
              </a:rPr>
              <a:t>.</a:t>
            </a:r>
            <a:endParaRPr lang="en-GB" sz="280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9559-3E3E-2D41-4220-237D9BA5F943}"/>
              </a:ext>
            </a:extLst>
          </p:cNvPr>
          <p:cNvSpPr txBox="1"/>
          <p:nvPr/>
        </p:nvSpPr>
        <p:spPr>
          <a:xfrm>
            <a:off x="993914" y="3884310"/>
            <a:ext cx="47012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000000"/>
                </a:solidFill>
              </a:rPr>
              <a:t>94 %</a:t>
            </a:r>
            <a:br>
              <a:rPr lang="en-GB" sz="2800" b="1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der </a:t>
            </a:r>
            <a:r>
              <a:rPr lang="en-GB" sz="2800" dirty="0" err="1">
                <a:solidFill>
                  <a:srgbClr val="000000"/>
                </a:solidFill>
              </a:rPr>
              <a:t>Beeinträchtigungen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sind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nicht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oder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b="1" dirty="0" err="1">
                <a:solidFill>
                  <a:srgbClr val="000000"/>
                </a:solidFill>
              </a:rPr>
              <a:t>nicht</a:t>
            </a:r>
            <a:r>
              <a:rPr lang="en-GB" sz="2800" b="1" dirty="0">
                <a:solidFill>
                  <a:srgbClr val="000000"/>
                </a:solidFill>
              </a:rPr>
              <a:t> auf den </a:t>
            </a:r>
            <a:r>
              <a:rPr lang="en-GB" sz="2800" b="1" dirty="0" err="1">
                <a:solidFill>
                  <a:srgbClr val="000000"/>
                </a:solidFill>
              </a:rPr>
              <a:t>ersten</a:t>
            </a:r>
            <a:r>
              <a:rPr lang="en-GB" sz="2800" b="1" dirty="0">
                <a:solidFill>
                  <a:srgbClr val="000000"/>
                </a:solidFill>
              </a:rPr>
              <a:t> </a:t>
            </a:r>
            <a:r>
              <a:rPr lang="en-GB" sz="2800" b="1" dirty="0" err="1">
                <a:solidFill>
                  <a:srgbClr val="000000"/>
                </a:solidFill>
              </a:rPr>
              <a:t>Blick</a:t>
            </a:r>
            <a:r>
              <a:rPr lang="en-GB" sz="2800" b="1" dirty="0">
                <a:solidFill>
                  <a:srgbClr val="000000"/>
                </a:solidFill>
              </a:rPr>
              <a:t> </a:t>
            </a:r>
            <a:r>
              <a:rPr lang="en-GB" sz="2800" b="1" dirty="0" err="1">
                <a:solidFill>
                  <a:srgbClr val="000000"/>
                </a:solidFill>
              </a:rPr>
              <a:t>sichtbar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2575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530934F-46FB-23EA-AC93-7F41C4A0E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3" y="450273"/>
            <a:ext cx="5957455" cy="5957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82042-B49F-D264-8575-3FF5DCBA034E}"/>
              </a:ext>
            </a:extLst>
          </p:cNvPr>
          <p:cNvSpPr txBox="1"/>
          <p:nvPr/>
        </p:nvSpPr>
        <p:spPr>
          <a:xfrm>
            <a:off x="6871884" y="4591846"/>
            <a:ext cx="4885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800" dirty="0"/>
              <a:t>Die </a:t>
            </a:r>
            <a:r>
              <a:rPr lang="en-DE" sz="2800" b="1" dirty="0"/>
              <a:t>Checkliste</a:t>
            </a:r>
            <a:r>
              <a:rPr lang="en-DE" sz="2800" dirty="0"/>
              <a:t> und die </a:t>
            </a:r>
            <a:r>
              <a:rPr lang="en-DE" sz="2800" b="1" dirty="0"/>
              <a:t>Beispielkurse</a:t>
            </a:r>
            <a:r>
              <a:rPr lang="en-DE" sz="2800" dirty="0"/>
              <a:t> sind auf der </a:t>
            </a:r>
            <a:r>
              <a:rPr lang="en-DE" sz="2800" b="1" dirty="0">
                <a:hlinkClick r:id="rId3"/>
              </a:rPr>
              <a:t>Website zum Tag der Lehre 2023</a:t>
            </a:r>
            <a:r>
              <a:rPr lang="en-DE" sz="2800" b="1" dirty="0"/>
              <a:t> </a:t>
            </a:r>
            <a:r>
              <a:rPr lang="en-DE" sz="2800" dirty="0"/>
              <a:t>verlinkt.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78FF456-A2EA-E7B5-FEB7-C14575413064}"/>
              </a:ext>
            </a:extLst>
          </p:cNvPr>
          <p:cNvSpPr txBox="1">
            <a:spLocks/>
          </p:cNvSpPr>
          <p:nvPr/>
        </p:nvSpPr>
        <p:spPr>
          <a:xfrm>
            <a:off x="6870228" y="450272"/>
            <a:ext cx="4886739" cy="3611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/>
              <a:t>Von der</a:t>
            </a:r>
            <a:br>
              <a:rPr lang="en-GB" sz="5400"/>
            </a:br>
            <a:r>
              <a:rPr lang="en-GB" sz="5400"/>
              <a:t>PDF-Schleuder</a:t>
            </a:r>
            <a:br>
              <a:rPr lang="en-GB" sz="5400"/>
            </a:br>
            <a:r>
              <a:rPr lang="en-GB" sz="5400"/>
              <a:t>zum</a:t>
            </a:r>
            <a:br>
              <a:rPr lang="en-GB" sz="5400"/>
            </a:br>
            <a:r>
              <a:rPr lang="en-GB" sz="5400"/>
              <a:t>barrierearmen</a:t>
            </a:r>
            <a:br>
              <a:rPr lang="en-GB" sz="5400"/>
            </a:br>
            <a:r>
              <a:rPr lang="en-GB" sz="5400"/>
              <a:t>Moodle-Kurs</a:t>
            </a:r>
            <a:endParaRPr lang="en-DE" sz="5400" dirty="0"/>
          </a:p>
        </p:txBody>
      </p:sp>
    </p:spTree>
    <p:extLst>
      <p:ext uri="{BB962C8B-B14F-4D97-AF65-F5344CB8AC3E}">
        <p14:creationId xmlns:p14="http://schemas.microsoft.com/office/powerpoint/2010/main" val="160913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138</Words>
  <Application>Microsoft Macintosh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Von der PDF-Schleuder zum barrierearmen Moodle-Kurs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 der PDF-Schleuder zum barrierearmen Moodle-Kurs</dc:title>
  <dc:creator>Malte Schmitz</dc:creator>
  <cp:lastModifiedBy>Malte Schmitz</cp:lastModifiedBy>
  <cp:revision>6</cp:revision>
  <dcterms:created xsi:type="dcterms:W3CDTF">2023-10-10T13:49:54Z</dcterms:created>
  <dcterms:modified xsi:type="dcterms:W3CDTF">2023-10-11T16:09:11Z</dcterms:modified>
</cp:coreProperties>
</file>